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los Eduardo Sequera Bastidas" initials="CESB" lastIdx="0" clrIdx="0">
    <p:extLst>
      <p:ext uri="{19B8F6BF-5375-455C-9EA6-DF929625EA0E}">
        <p15:presenceInfo xmlns:p15="http://schemas.microsoft.com/office/powerpoint/2012/main" userId="89d5b4df673f04a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2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20566" y="1298468"/>
            <a:ext cx="8825658" cy="3329581"/>
          </a:xfrm>
        </p:spPr>
        <p:txBody>
          <a:bodyPr/>
          <a:lstStyle/>
          <a:p>
            <a:pPr algn="ctr"/>
            <a:r>
              <a:rPr lang="es-MX" sz="6000" dirty="0"/>
              <a:t>Sociedad de la Información, Sociedad del Conocimiento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38281" y="5198004"/>
            <a:ext cx="8825658" cy="861420"/>
          </a:xfrm>
        </p:spPr>
        <p:txBody>
          <a:bodyPr>
            <a:normAutofit/>
          </a:bodyPr>
          <a:lstStyle/>
          <a:p>
            <a:pPr algn="ctr"/>
            <a:r>
              <a:rPr lang="es-MX" sz="1600" dirty="0" smtClean="0">
                <a:latin typeface="+mn-lt"/>
              </a:rPr>
              <a:t>POR: caRLOS SEQUERA ci 28019006, </a:t>
            </a:r>
            <a:r>
              <a:rPr lang="es-MX" sz="1600" dirty="0"/>
              <a:t>Carlos </a:t>
            </a:r>
            <a:r>
              <a:rPr lang="es-MX" sz="1600" dirty="0" smtClean="0"/>
              <a:t>martineZ CI 29944920,</a:t>
            </a:r>
            <a:endParaRPr lang="es-MX" sz="1600" dirty="0"/>
          </a:p>
          <a:p>
            <a:pPr algn="ctr"/>
            <a:r>
              <a:rPr lang="es-MX" sz="1600" dirty="0" smtClean="0">
                <a:latin typeface="+mn-lt"/>
              </a:rPr>
              <a:t> Ángel Peña </a:t>
            </a:r>
            <a:r>
              <a:rPr lang="es-MX" sz="1600" dirty="0" smtClean="0">
                <a:latin typeface="+mn-lt"/>
              </a:rPr>
              <a:t>CI </a:t>
            </a:r>
            <a:r>
              <a:rPr lang="es-MX" sz="1600" dirty="0"/>
              <a:t>27736509</a:t>
            </a:r>
            <a:r>
              <a:rPr lang="es-MX" sz="1600" dirty="0" smtClean="0">
                <a:latin typeface="+mn-lt"/>
              </a:rPr>
              <a:t> </a:t>
            </a:r>
            <a:r>
              <a:rPr lang="es-MX" sz="1600" dirty="0" smtClean="0">
                <a:latin typeface="+mn-lt"/>
              </a:rPr>
              <a:t>y José Quintero CI 28381572</a:t>
            </a:r>
            <a:endParaRPr lang="es-MX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34363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 noChangeAspect="1"/>
          </p:cNvSpPr>
          <p:nvPr>
            <p:ph type="title"/>
          </p:nvPr>
        </p:nvSpPr>
        <p:spPr>
          <a:xfrm>
            <a:off x="1309344" y="489294"/>
            <a:ext cx="9404723" cy="1400530"/>
          </a:xfrm>
        </p:spPr>
        <p:txBody>
          <a:bodyPr/>
          <a:lstStyle/>
          <a:p>
            <a:pPr algn="ctr"/>
            <a:r>
              <a:rPr lang="es-MX" sz="3200" dirty="0"/>
              <a:t>Evolución de la sociedad de la información hacia la sociedad del conocimiento.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085369" y="3060192"/>
            <a:ext cx="38526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/>
              <a:t>Sociedad del conocimiento pluralista e irrestricto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8421971" y="2552360"/>
            <a:ext cx="22920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Las tecnologías de información y comunicación</a:t>
            </a:r>
          </a:p>
          <a:p>
            <a:pPr algn="just"/>
            <a:endParaRPr lang="es-MX" dirty="0" smtClean="0"/>
          </a:p>
          <a:p>
            <a:pPr algn="ctr"/>
            <a:r>
              <a:rPr lang="es-MX" sz="1200" dirty="0" smtClean="0"/>
              <a:t>Como medios para la integración de las sociedades y la difusión de la información.</a:t>
            </a:r>
          </a:p>
          <a:p>
            <a:endParaRPr lang="es-MX" dirty="0"/>
          </a:p>
        </p:txBody>
      </p:sp>
      <p:sp>
        <p:nvSpPr>
          <p:cNvPr id="5" name="CuadroTexto 4"/>
          <p:cNvSpPr txBox="1"/>
          <p:nvPr/>
        </p:nvSpPr>
        <p:spPr>
          <a:xfrm>
            <a:off x="3298985" y="5035296"/>
            <a:ext cx="5425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Tener la capacidad para identificar, producir, tratar, transformar, difundir y utilizar la información</a:t>
            </a:r>
          </a:p>
          <a:p>
            <a:pPr algn="ctr"/>
            <a:endParaRPr lang="es-MX" dirty="0" smtClean="0"/>
          </a:p>
          <a:p>
            <a:pPr algn="ctr"/>
            <a:r>
              <a:rPr lang="es-MX" sz="1200" dirty="0" smtClean="0"/>
              <a:t>Con el objetivo de crear nuevos conocimientos y aplicarlos para el desarrollo de la humanidad, con una visión autónoma y plural.</a:t>
            </a:r>
            <a:endParaRPr lang="es-MX" sz="1200" dirty="0"/>
          </a:p>
        </p:txBody>
      </p:sp>
      <p:sp>
        <p:nvSpPr>
          <p:cNvPr id="6" name="CuadroTexto 5"/>
          <p:cNvSpPr txBox="1"/>
          <p:nvPr/>
        </p:nvSpPr>
        <p:spPr>
          <a:xfrm>
            <a:off x="1099626" y="2367693"/>
            <a:ext cx="21993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Enfocar las sociedades de la información</a:t>
            </a:r>
          </a:p>
          <a:p>
            <a:pPr algn="ctr"/>
            <a:endParaRPr lang="es-MX" dirty="0" smtClean="0"/>
          </a:p>
          <a:p>
            <a:pPr algn="ctr"/>
            <a:r>
              <a:rPr lang="es-MX" sz="1200" dirty="0" smtClean="0"/>
              <a:t>En que la base fundamental del desarrollo humano siempre tiene que tener como base que su principal fundamento son los derechos humanos.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72041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4093" y="494282"/>
            <a:ext cx="9404723" cy="1400530"/>
          </a:xfrm>
        </p:spPr>
        <p:txBody>
          <a:bodyPr/>
          <a:lstStyle/>
          <a:p>
            <a:pPr algn="ctr"/>
            <a:r>
              <a:rPr lang="es-MX" sz="3200" dirty="0" smtClean="0"/>
              <a:t>Elementos de la sociedad de la información y de la sociedad del conocimiento </a:t>
            </a:r>
            <a:endParaRPr lang="es-MX" sz="3200" dirty="0"/>
          </a:p>
        </p:txBody>
      </p:sp>
      <p:sp>
        <p:nvSpPr>
          <p:cNvPr id="3" name="CuadroTexto 2"/>
          <p:cNvSpPr txBox="1"/>
          <p:nvPr/>
        </p:nvSpPr>
        <p:spPr>
          <a:xfrm>
            <a:off x="1372532" y="2339475"/>
            <a:ext cx="3326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Sociedad del conocimiento</a:t>
            </a:r>
            <a:endParaRPr lang="es-MX" dirty="0"/>
          </a:p>
        </p:txBody>
      </p:sp>
      <p:sp>
        <p:nvSpPr>
          <p:cNvPr id="4" name="CuadroTexto 3"/>
          <p:cNvSpPr txBox="1"/>
          <p:nvPr/>
        </p:nvSpPr>
        <p:spPr>
          <a:xfrm>
            <a:off x="7485192" y="2339475"/>
            <a:ext cx="3304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Sociedad de la información </a:t>
            </a:r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3015266" y="3211356"/>
            <a:ext cx="275539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Desarrollo de las TICs</a:t>
            </a:r>
          </a:p>
          <a:p>
            <a:pPr algn="ctr"/>
            <a:r>
              <a:rPr lang="es-MX" sz="1200" dirty="0" smtClean="0"/>
              <a:t>Provocó la evolución de un nuevo vocabulario que se adaptó a la sociedad de red, la economía informacional, la cultura virtual las nuevas realidades.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14892" y="3211356"/>
            <a:ext cx="27919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Separación del poder</a:t>
            </a:r>
          </a:p>
          <a:p>
            <a:pPr algn="ctr"/>
            <a:r>
              <a:rPr lang="es-MX" dirty="0" smtClean="0"/>
              <a:t>y la política </a:t>
            </a:r>
          </a:p>
          <a:p>
            <a:pPr algn="ctr"/>
            <a:r>
              <a:rPr lang="es-MX" sz="1200" dirty="0" smtClean="0"/>
              <a:t>El poder se expande a nivel mundial y la política no tiene la suficiente capacidad para llegar a ese nivel.</a:t>
            </a:r>
            <a:endParaRPr lang="es-MX" sz="1200" dirty="0"/>
          </a:p>
        </p:txBody>
      </p:sp>
      <p:sp>
        <p:nvSpPr>
          <p:cNvPr id="8" name="CuadroTexto 7"/>
          <p:cNvSpPr txBox="1"/>
          <p:nvPr/>
        </p:nvSpPr>
        <p:spPr>
          <a:xfrm>
            <a:off x="3376052" y="4914236"/>
            <a:ext cx="401116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Organizaciones, entorno de competencia y globalización del mercado</a:t>
            </a:r>
          </a:p>
          <a:p>
            <a:pPr algn="ctr"/>
            <a:r>
              <a:rPr lang="es-MX" sz="1200" dirty="0" smtClean="0"/>
              <a:t>Se relacionaron para mejorar la distribución del tiempo de trabajo, simultáneamente se crearon  nuevas tecnologías para el intercambio de información.</a:t>
            </a:r>
            <a:endParaRPr lang="es-MX" sz="1200" dirty="0"/>
          </a:p>
        </p:txBody>
      </p:sp>
      <p:sp>
        <p:nvSpPr>
          <p:cNvPr id="9" name="CuadroTexto 8"/>
          <p:cNvSpPr txBox="1"/>
          <p:nvPr/>
        </p:nvSpPr>
        <p:spPr>
          <a:xfrm>
            <a:off x="9201077" y="3211356"/>
            <a:ext cx="276204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Económico</a:t>
            </a:r>
          </a:p>
          <a:p>
            <a:pPr algn="ctr"/>
            <a:r>
              <a:rPr lang="es-MX" sz="1200" dirty="0" smtClean="0"/>
              <a:t>Se fundamenta en la comercialización de la información en sus distintas ramas, como lo son la educación, medios de comunicación, servicios, maquinaria y otras actividades de información.</a:t>
            </a:r>
            <a:endParaRPr lang="es-MX" sz="12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6521230" y="3213272"/>
            <a:ext cx="26161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Tecnología</a:t>
            </a:r>
          </a:p>
          <a:p>
            <a:pPr algn="ctr"/>
            <a:r>
              <a:rPr lang="es-MX" dirty="0" smtClean="0"/>
              <a:t> </a:t>
            </a:r>
            <a:r>
              <a:rPr lang="es-MX" sz="1200" dirty="0" smtClean="0"/>
              <a:t>Su base primordial es las comunicaciones basadas en internet y la computadora, </a:t>
            </a:r>
            <a:r>
              <a:rPr lang="es-MX" sz="1200" dirty="0"/>
              <a:t>para </a:t>
            </a:r>
            <a:r>
              <a:rPr lang="es-MX" sz="1200" dirty="0" smtClean="0"/>
              <a:t>el procesamiento</a:t>
            </a:r>
            <a:r>
              <a:rPr lang="es-MX" sz="1200" dirty="0"/>
              <a:t>, almacenamiento, recuperación y transmisión de </a:t>
            </a:r>
            <a:r>
              <a:rPr lang="es-MX" sz="1200" dirty="0" smtClean="0"/>
              <a:t>información.</a:t>
            </a:r>
            <a:endParaRPr lang="es-MX" dirty="0"/>
          </a:p>
        </p:txBody>
      </p:sp>
      <p:sp>
        <p:nvSpPr>
          <p:cNvPr id="12" name="CuadroTexto 11"/>
          <p:cNvSpPr txBox="1"/>
          <p:nvPr/>
        </p:nvSpPr>
        <p:spPr>
          <a:xfrm>
            <a:off x="7756325" y="5098901"/>
            <a:ext cx="28895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Cultural</a:t>
            </a:r>
          </a:p>
          <a:p>
            <a:pPr algn="ctr"/>
            <a:r>
              <a:rPr lang="es-MX" sz="1200" dirty="0" smtClean="0"/>
              <a:t>La demanda de información se ve reflejada en la enorme cantidad de fuentes de información, que están en constante crecimiento, como lo son la televisión, medios de comunicación electrónicos y físicos.</a:t>
            </a:r>
            <a:endParaRPr lang="es-MX" sz="1200" dirty="0"/>
          </a:p>
        </p:txBody>
      </p:sp>
      <p:cxnSp>
        <p:nvCxnSpPr>
          <p:cNvPr id="14" name="Conector recto de flecha 13"/>
          <p:cNvCxnSpPr>
            <a:stCxn id="3" idx="2"/>
            <a:endCxn id="6" idx="0"/>
          </p:cNvCxnSpPr>
          <p:nvPr/>
        </p:nvCxnSpPr>
        <p:spPr>
          <a:xfrm>
            <a:off x="3035808" y="2708807"/>
            <a:ext cx="1357154" cy="502549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>
            <a:stCxn id="3" idx="2"/>
            <a:endCxn id="7" idx="0"/>
          </p:cNvCxnSpPr>
          <p:nvPr/>
        </p:nvCxnSpPr>
        <p:spPr>
          <a:xfrm flipH="1">
            <a:off x="1510876" y="2708807"/>
            <a:ext cx="1524932" cy="502549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>
            <a:stCxn id="3" idx="2"/>
            <a:endCxn id="8" idx="0"/>
          </p:cNvCxnSpPr>
          <p:nvPr/>
        </p:nvCxnSpPr>
        <p:spPr>
          <a:xfrm>
            <a:off x="3035808" y="2708807"/>
            <a:ext cx="2345828" cy="2205429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>
            <a:stCxn id="4" idx="2"/>
            <a:endCxn id="9" idx="0"/>
          </p:cNvCxnSpPr>
          <p:nvPr/>
        </p:nvCxnSpPr>
        <p:spPr>
          <a:xfrm>
            <a:off x="9137347" y="2708807"/>
            <a:ext cx="1444752" cy="502549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/>
          <p:cNvCxnSpPr>
            <a:stCxn id="4" idx="2"/>
            <a:endCxn id="10" idx="0"/>
          </p:cNvCxnSpPr>
          <p:nvPr/>
        </p:nvCxnSpPr>
        <p:spPr>
          <a:xfrm flipH="1">
            <a:off x="7829288" y="2708807"/>
            <a:ext cx="1308059" cy="504465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>
            <a:stCxn id="4" idx="2"/>
            <a:endCxn id="12" idx="0"/>
          </p:cNvCxnSpPr>
          <p:nvPr/>
        </p:nvCxnSpPr>
        <p:spPr>
          <a:xfrm>
            <a:off x="9137347" y="2708807"/>
            <a:ext cx="63730" cy="2390094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de flecha 32"/>
          <p:cNvCxnSpPr>
            <a:stCxn id="4" idx="2"/>
            <a:endCxn id="8" idx="0"/>
          </p:cNvCxnSpPr>
          <p:nvPr/>
        </p:nvCxnSpPr>
        <p:spPr>
          <a:xfrm flipH="1">
            <a:off x="5381636" y="2708807"/>
            <a:ext cx="3755711" cy="2205429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8345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4751" y="822359"/>
            <a:ext cx="9404723" cy="790866"/>
          </a:xfrm>
        </p:spPr>
        <p:txBody>
          <a:bodyPr/>
          <a:lstStyle/>
          <a:p>
            <a:pPr algn="ctr"/>
            <a:r>
              <a:rPr lang="es-VE" sz="3200" b="1" dirty="0"/>
              <a:t>Tipos de trabajadores del conocimiento</a:t>
            </a:r>
            <a:endParaRPr lang="es-MX" sz="3200" dirty="0"/>
          </a:p>
        </p:txBody>
      </p:sp>
      <p:sp>
        <p:nvSpPr>
          <p:cNvPr id="3" name="CuadroTexto 2"/>
          <p:cNvSpPr txBox="1"/>
          <p:nvPr/>
        </p:nvSpPr>
        <p:spPr>
          <a:xfrm>
            <a:off x="1036043" y="1937621"/>
            <a:ext cx="25359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dirty="0"/>
              <a:t>Productor y consumidor de </a:t>
            </a:r>
            <a:r>
              <a:rPr lang="es-VE" dirty="0" smtClean="0"/>
              <a:t>información</a:t>
            </a:r>
          </a:p>
          <a:p>
            <a:pPr algn="ctr"/>
            <a:r>
              <a:rPr lang="es-VE" dirty="0" smtClean="0"/>
              <a:t> </a:t>
            </a:r>
            <a:r>
              <a:rPr lang="es-VE" sz="1200" dirty="0"/>
              <a:t>Capaces de </a:t>
            </a:r>
            <a:r>
              <a:rPr lang="es-VE" sz="1200" dirty="0" smtClean="0"/>
              <a:t>otorgar y obtener </a:t>
            </a:r>
            <a:r>
              <a:rPr lang="es-VE" sz="1200" dirty="0"/>
              <a:t>conocimiento</a:t>
            </a:r>
            <a:r>
              <a:rPr lang="es-VE" sz="1200" dirty="0" smtClean="0"/>
              <a:t> </a:t>
            </a:r>
            <a:r>
              <a:rPr lang="es-VE" sz="1200" dirty="0"/>
              <a:t>para las personas, tras el uso adecuado de las redes.</a:t>
            </a:r>
            <a:endParaRPr lang="es-MX" sz="1200" dirty="0"/>
          </a:p>
        </p:txBody>
      </p:sp>
      <p:sp>
        <p:nvSpPr>
          <p:cNvPr id="4" name="CuadroTexto 3"/>
          <p:cNvSpPr txBox="1"/>
          <p:nvPr/>
        </p:nvSpPr>
        <p:spPr>
          <a:xfrm>
            <a:off x="4629144" y="1937621"/>
            <a:ext cx="25359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Femenino</a:t>
            </a:r>
          </a:p>
          <a:p>
            <a:pPr algn="ctr"/>
            <a:r>
              <a:rPr lang="es-MX" sz="1200" dirty="0"/>
              <a:t>hizo un gran cambio en la organización y estructuración de las empresas, como en el desempeño del trabajador.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8222245" y="1937621"/>
            <a:ext cx="24262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Sintetizadores</a:t>
            </a:r>
          </a:p>
          <a:p>
            <a:pPr algn="ctr"/>
            <a:r>
              <a:rPr lang="es-MX" sz="1200" dirty="0" smtClean="0"/>
              <a:t>Aquellos </a:t>
            </a:r>
            <a:r>
              <a:rPr lang="es-MX" sz="1200" dirty="0"/>
              <a:t>cuya función es seleccionar, conectar datos e información que pueden provenir de fuentes y disciplinas dispares, y desarrollar visiones globales.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629144" y="3562160"/>
            <a:ext cx="25359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dirty="0" smtClean="0"/>
              <a:t>Innovadores </a:t>
            </a:r>
          </a:p>
          <a:p>
            <a:pPr algn="ctr"/>
            <a:r>
              <a:rPr lang="es-VE" sz="1200" dirty="0" smtClean="0"/>
              <a:t>Son </a:t>
            </a:r>
            <a:r>
              <a:rPr lang="es-VE" sz="1200" dirty="0"/>
              <a:t>creativos y deben aprender a convivir con el entorno que va a tratar y anticiparse a diferentes escenarios, haciéndose con experiencias </a:t>
            </a:r>
            <a:r>
              <a:rPr lang="es-VE" sz="1200" dirty="0" smtClean="0"/>
              <a:t>nuevas, </a:t>
            </a:r>
            <a:r>
              <a:rPr lang="es-VE" sz="1200" dirty="0"/>
              <a:t>de modo qué logran sobreponerse a los errores, capaces de transformarlos en aprendizaje.</a:t>
            </a:r>
            <a:endParaRPr lang="es-MX" sz="1200" dirty="0"/>
          </a:p>
        </p:txBody>
      </p:sp>
      <p:sp>
        <p:nvSpPr>
          <p:cNvPr id="7" name="CuadroTexto 6"/>
          <p:cNvSpPr txBox="1"/>
          <p:nvPr/>
        </p:nvSpPr>
        <p:spPr>
          <a:xfrm>
            <a:off x="764280" y="4577822"/>
            <a:ext cx="253593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1400" dirty="0"/>
              <a:t>Innovadores </a:t>
            </a:r>
            <a:r>
              <a:rPr lang="es-VE" sz="1400" dirty="0" smtClean="0"/>
              <a:t>Analíticos</a:t>
            </a:r>
          </a:p>
          <a:p>
            <a:pPr algn="ctr"/>
            <a:r>
              <a:rPr lang="es-VE" dirty="0" smtClean="0"/>
              <a:t> </a:t>
            </a:r>
            <a:r>
              <a:rPr lang="es-VE" sz="1100" dirty="0"/>
              <a:t>El enfoque analítico se refiere a la innovación dirigida a la solución de problemas con un clara definición inicial y del proceso final.</a:t>
            </a:r>
            <a:endParaRPr lang="es-MX" sz="1100" dirty="0"/>
          </a:p>
        </p:txBody>
      </p:sp>
      <p:sp>
        <p:nvSpPr>
          <p:cNvPr id="9" name="CuadroTexto 8"/>
          <p:cNvSpPr txBox="1"/>
          <p:nvPr/>
        </p:nvSpPr>
        <p:spPr>
          <a:xfrm>
            <a:off x="8692896" y="4300823"/>
            <a:ext cx="25968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1400" dirty="0"/>
              <a:t>Innovadores </a:t>
            </a:r>
            <a:r>
              <a:rPr lang="es-VE" sz="1400" dirty="0" smtClean="0"/>
              <a:t>Interpretativos</a:t>
            </a:r>
          </a:p>
          <a:p>
            <a:pPr algn="ctr"/>
            <a:r>
              <a:rPr lang="es-VE" dirty="0" smtClean="0"/>
              <a:t> </a:t>
            </a:r>
            <a:r>
              <a:rPr lang="es-VE" sz="1100" dirty="0"/>
              <a:t>Este enfoque enfatiza más la innovación en proceso que en el producto, no hay de inicio y final definido ya que es dinámico. En este enfoque los fines y los medios no se distinguen de una forma clara y es muy importante la creación de buenas redes de </a:t>
            </a:r>
            <a:r>
              <a:rPr lang="es-VE" sz="1100" dirty="0" smtClean="0"/>
              <a:t>comunicación.</a:t>
            </a:r>
            <a:endParaRPr lang="es-MX" sz="1100" dirty="0"/>
          </a:p>
        </p:txBody>
      </p:sp>
      <p:cxnSp>
        <p:nvCxnSpPr>
          <p:cNvPr id="12" name="Conector recto de flecha 11"/>
          <p:cNvCxnSpPr>
            <a:stCxn id="6" idx="1"/>
            <a:endCxn id="7" idx="3"/>
          </p:cNvCxnSpPr>
          <p:nvPr/>
        </p:nvCxnSpPr>
        <p:spPr>
          <a:xfrm flipH="1">
            <a:off x="3300216" y="4577823"/>
            <a:ext cx="1328928" cy="630941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>
            <a:stCxn id="6" idx="3"/>
            <a:endCxn id="9" idx="1"/>
          </p:cNvCxnSpPr>
          <p:nvPr/>
        </p:nvCxnSpPr>
        <p:spPr>
          <a:xfrm>
            <a:off x="7165080" y="4577823"/>
            <a:ext cx="1527816" cy="692496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5704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2302" y="307245"/>
            <a:ext cx="9404723" cy="1074746"/>
          </a:xfrm>
        </p:spPr>
        <p:txBody>
          <a:bodyPr/>
          <a:lstStyle/>
          <a:p>
            <a:pPr algn="ctr"/>
            <a:r>
              <a:rPr lang="es-MX" sz="3200" dirty="0" smtClean="0"/>
              <a:t>Competencias requeridas para la sociedad del conocimiento</a:t>
            </a:r>
            <a:endParaRPr lang="es-MX" sz="3200" dirty="0"/>
          </a:p>
        </p:txBody>
      </p:sp>
      <p:sp>
        <p:nvSpPr>
          <p:cNvPr id="4" name="CuadroTexto 3"/>
          <p:cNvSpPr txBox="1"/>
          <p:nvPr/>
        </p:nvSpPr>
        <p:spPr>
          <a:xfrm>
            <a:off x="1342302" y="1381991"/>
            <a:ext cx="9404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/>
              <a:t>Es primordial </a:t>
            </a:r>
            <a:r>
              <a:rPr lang="es-MX" sz="1200" dirty="0"/>
              <a:t>que la </a:t>
            </a:r>
            <a:r>
              <a:rPr lang="es-MX" sz="1200" dirty="0" smtClean="0"/>
              <a:t>educación </a:t>
            </a:r>
            <a:r>
              <a:rPr lang="es-MX" sz="1200" dirty="0"/>
              <a:t>dote a los estudiantes de competencias, pues son importantes para el desarrollo del estudiante. Las competencias son repertorios que </a:t>
            </a:r>
            <a:r>
              <a:rPr lang="es-MX" sz="1200" dirty="0" smtClean="0"/>
              <a:t>algunas </a:t>
            </a:r>
            <a:r>
              <a:rPr lang="es-MX" sz="1200" dirty="0"/>
              <a:t>personas </a:t>
            </a:r>
            <a:r>
              <a:rPr lang="es-MX" sz="1200" dirty="0" smtClean="0"/>
              <a:t>dominan </a:t>
            </a:r>
            <a:r>
              <a:rPr lang="es-MX" sz="1200" dirty="0"/>
              <a:t>mejor que otras en situaciones </a:t>
            </a:r>
            <a:r>
              <a:rPr lang="es-MX" sz="1200" dirty="0" smtClean="0"/>
              <a:t>determinadas.</a:t>
            </a:r>
            <a:endParaRPr lang="es-MX" sz="1200" dirty="0"/>
          </a:p>
        </p:txBody>
      </p:sp>
      <p:sp>
        <p:nvSpPr>
          <p:cNvPr id="5" name="CuadroTexto 4"/>
          <p:cNvSpPr txBox="1"/>
          <p:nvPr/>
        </p:nvSpPr>
        <p:spPr>
          <a:xfrm>
            <a:off x="315694" y="2023220"/>
            <a:ext cx="248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E</a:t>
            </a:r>
            <a:r>
              <a:rPr lang="es-MX" dirty="0" smtClean="0"/>
              <a:t>quilibrio </a:t>
            </a:r>
            <a:r>
              <a:rPr lang="es-MX" dirty="0"/>
              <a:t>emocional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913583" y="2012692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Para </a:t>
            </a:r>
            <a:r>
              <a:rPr lang="es-MX" dirty="0"/>
              <a:t>la enseñanza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9856105" y="2023220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Autoridad </a:t>
            </a:r>
            <a:endParaRPr lang="es-MX" dirty="0"/>
          </a:p>
        </p:txBody>
      </p:sp>
      <p:sp>
        <p:nvSpPr>
          <p:cNvPr id="9" name="CuadroTexto 8"/>
          <p:cNvSpPr txBox="1"/>
          <p:nvPr/>
        </p:nvSpPr>
        <p:spPr>
          <a:xfrm>
            <a:off x="5130261" y="2551060"/>
            <a:ext cx="182880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•Observación</a:t>
            </a:r>
            <a:r>
              <a:rPr lang="es-MX" sz="1200" dirty="0"/>
              <a:t>.</a:t>
            </a:r>
          </a:p>
          <a:p>
            <a:r>
              <a:rPr lang="es-MX" sz="1200" dirty="0" smtClean="0"/>
              <a:t>•Dominar </a:t>
            </a:r>
            <a:r>
              <a:rPr lang="es-MX" sz="1200" dirty="0"/>
              <a:t>el lenguaje.</a:t>
            </a:r>
          </a:p>
          <a:p>
            <a:r>
              <a:rPr lang="es-MX" sz="1200" dirty="0" smtClean="0"/>
              <a:t>•Gestionar  </a:t>
            </a:r>
            <a:r>
              <a:rPr lang="es-MX" sz="1200" dirty="0"/>
              <a:t>la atención.</a:t>
            </a:r>
          </a:p>
          <a:p>
            <a:r>
              <a:rPr lang="es-MX" sz="1200" dirty="0" smtClean="0"/>
              <a:t>•Dominar </a:t>
            </a:r>
            <a:r>
              <a:rPr lang="es-MX" sz="1200" dirty="0"/>
              <a:t>la información.</a:t>
            </a:r>
          </a:p>
          <a:p>
            <a:r>
              <a:rPr lang="es-MX" sz="1200" dirty="0" smtClean="0"/>
              <a:t>•Sintetizar </a:t>
            </a:r>
            <a:r>
              <a:rPr lang="es-MX" sz="1200" dirty="0"/>
              <a:t>la </a:t>
            </a:r>
            <a:r>
              <a:rPr lang="es-MX" sz="1200" dirty="0" smtClean="0"/>
              <a:t>información.</a:t>
            </a:r>
            <a:endParaRPr lang="es-MX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</p:txBody>
      </p:sp>
      <p:sp>
        <p:nvSpPr>
          <p:cNvPr id="10" name="CuadroTexto 9"/>
          <p:cNvSpPr txBox="1"/>
          <p:nvPr/>
        </p:nvSpPr>
        <p:spPr>
          <a:xfrm>
            <a:off x="9856105" y="2572116"/>
            <a:ext cx="2045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•Consideración </a:t>
            </a:r>
            <a:endParaRPr lang="es-MX" sz="1200" dirty="0"/>
          </a:p>
          <a:p>
            <a:r>
              <a:rPr lang="es-MX" sz="1200" dirty="0" smtClean="0"/>
              <a:t>•Respeto </a:t>
            </a:r>
            <a:endParaRPr lang="es-MX" sz="1200" dirty="0"/>
          </a:p>
          <a:p>
            <a:r>
              <a:rPr lang="es-MX" sz="1200" dirty="0" smtClean="0"/>
              <a:t>•Confianza </a:t>
            </a:r>
            <a:endParaRPr lang="es-MX" sz="1200" dirty="0"/>
          </a:p>
          <a:p>
            <a:r>
              <a:rPr lang="es-MX" sz="1200" dirty="0" smtClean="0"/>
              <a:t>•Carácter </a:t>
            </a:r>
            <a:endParaRPr lang="es-MX" sz="12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643006" y="2572116"/>
            <a:ext cx="182880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•Resistencia </a:t>
            </a:r>
            <a:r>
              <a:rPr lang="es-MX" sz="1200" dirty="0"/>
              <a:t>a la fatiga psíquica </a:t>
            </a:r>
          </a:p>
          <a:p>
            <a:r>
              <a:rPr lang="es-MX" sz="1200" dirty="0" smtClean="0"/>
              <a:t>•Buen </a:t>
            </a:r>
            <a:r>
              <a:rPr lang="es-MX" sz="1200" dirty="0"/>
              <a:t>ánimo.</a:t>
            </a:r>
          </a:p>
          <a:p>
            <a:r>
              <a:rPr lang="es-MX" sz="1200" dirty="0" smtClean="0"/>
              <a:t>•Sobreponerse </a:t>
            </a:r>
            <a:r>
              <a:rPr lang="es-MX" sz="1200" dirty="0"/>
              <a:t>a los errores.</a:t>
            </a:r>
          </a:p>
          <a:p>
            <a:endParaRPr lang="es-MX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15694" y="4397719"/>
            <a:ext cx="115745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/>
              <a:t>Todas estas forman parte de las competencias éticas</a:t>
            </a:r>
            <a:r>
              <a:rPr lang="es-MX" sz="1600" dirty="0" smtClean="0"/>
              <a:t>, por otra parte </a:t>
            </a:r>
            <a:r>
              <a:rPr lang="es-MX" sz="1600" dirty="0"/>
              <a:t>están las competencias relacionadas al mundo </a:t>
            </a:r>
            <a:r>
              <a:rPr lang="es-MX" sz="1600" dirty="0" smtClean="0"/>
              <a:t>digital:</a:t>
            </a:r>
          </a:p>
          <a:p>
            <a:endParaRPr lang="es-MX" sz="14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15694" y="4690106"/>
            <a:ext cx="11585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  <a:p>
            <a:pPr algn="ctr"/>
            <a:r>
              <a:rPr lang="es-MX" dirty="0"/>
              <a:t> </a:t>
            </a:r>
            <a:r>
              <a:rPr lang="es-MX" sz="1200" dirty="0"/>
              <a:t>La competencia digital: es aquella que usa los ordenadores para obtener, evaluar, almacenar, producir, presentar e intercambiar información, y comunicarse y participar en redes de colaboración a través de </a:t>
            </a:r>
            <a:r>
              <a:rPr lang="es-MX" sz="1200" dirty="0" smtClean="0"/>
              <a:t>Internet.</a:t>
            </a:r>
            <a:endParaRPr lang="es-MX" sz="1200" dirty="0"/>
          </a:p>
          <a:p>
            <a:endParaRPr lang="es-MX" sz="12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949540" y="5684712"/>
            <a:ext cx="115745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200" dirty="0"/>
              <a:t>domina el manejo del </a:t>
            </a:r>
            <a:r>
              <a:rPr lang="es-ES" sz="1200" dirty="0" smtClean="0"/>
              <a:t>ordenador</a:t>
            </a:r>
            <a:endParaRPr lang="es-MX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200" dirty="0" smtClean="0"/>
              <a:t>dominan </a:t>
            </a:r>
            <a:r>
              <a:rPr lang="es-ES" sz="1200" dirty="0"/>
              <a:t>los programas y entornos informáticos y </a:t>
            </a:r>
            <a:r>
              <a:rPr lang="es-ES" sz="1200" dirty="0" smtClean="0"/>
              <a:t>telemáticos</a:t>
            </a:r>
            <a:r>
              <a:rPr lang="es-MX" sz="1200" dirty="0"/>
              <a:t> </a:t>
            </a:r>
            <a:r>
              <a:rPr lang="es-ES" sz="1200" dirty="0" smtClean="0"/>
              <a:t>más </a:t>
            </a:r>
            <a:r>
              <a:rPr lang="es-ES" sz="1200" dirty="0"/>
              <a:t>comunes y los específicos del ámbito </a:t>
            </a:r>
            <a:r>
              <a:rPr lang="es-ES" sz="1200" dirty="0" smtClean="0"/>
              <a:t>profesional</a:t>
            </a:r>
            <a:endParaRPr lang="es-MX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200" dirty="0"/>
              <a:t>poseen conocimientos y habilidades específicos que les </a:t>
            </a:r>
            <a:r>
              <a:rPr lang="es-ES" sz="1200" dirty="0" smtClean="0"/>
              <a:t>permite</a:t>
            </a:r>
            <a:r>
              <a:rPr lang="es-MX" sz="1200" dirty="0"/>
              <a:t> </a:t>
            </a:r>
            <a:r>
              <a:rPr lang="es-ES" sz="1200" dirty="0" smtClean="0"/>
              <a:t>buscar</a:t>
            </a:r>
            <a:r>
              <a:rPr lang="es-ES" sz="1200" dirty="0"/>
              <a:t>, seleccionar, analizar, comprender y </a:t>
            </a:r>
            <a:r>
              <a:rPr lang="es-ES" sz="1200" dirty="0" smtClean="0"/>
              <a:t>gestionar</a:t>
            </a:r>
            <a:r>
              <a:rPr lang="es-MX" sz="1200" dirty="0"/>
              <a:t> </a:t>
            </a:r>
            <a:r>
              <a:rPr lang="es-ES" sz="1200" dirty="0" smtClean="0"/>
              <a:t>la información</a:t>
            </a:r>
            <a:endParaRPr lang="es-MX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200" dirty="0"/>
              <a:t>poseen valores y actitudes que promocionan una sociedad </a:t>
            </a:r>
            <a:r>
              <a:rPr lang="es-ES" sz="1200" dirty="0" smtClean="0"/>
              <a:t>intercultural,</a:t>
            </a:r>
            <a:r>
              <a:rPr lang="es-MX" sz="1200" dirty="0"/>
              <a:t> </a:t>
            </a:r>
            <a:r>
              <a:rPr lang="es-ES" sz="1200" dirty="0" smtClean="0"/>
              <a:t>participativa</a:t>
            </a:r>
            <a:r>
              <a:rPr lang="es-ES" sz="1200" dirty="0"/>
              <a:t>, critica y abierta</a:t>
            </a:r>
            <a:endParaRPr lang="es-MX" sz="1200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04216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21024" y="539804"/>
            <a:ext cx="9404723" cy="1400530"/>
          </a:xfrm>
        </p:spPr>
        <p:txBody>
          <a:bodyPr/>
          <a:lstStyle/>
          <a:p>
            <a:pPr algn="ctr"/>
            <a:r>
              <a:rPr lang="es-MX" sz="3200" dirty="0" smtClean="0"/>
              <a:t>Valor del aprendizaje como una competencia fundamental para la sociedad del conocimiento</a:t>
            </a:r>
            <a:endParaRPr lang="es-MX" sz="3200" dirty="0"/>
          </a:p>
        </p:txBody>
      </p:sp>
      <p:sp>
        <p:nvSpPr>
          <p:cNvPr id="4" name="CuadroTexto 3"/>
          <p:cNvSpPr txBox="1"/>
          <p:nvPr/>
        </p:nvSpPr>
        <p:spPr>
          <a:xfrm>
            <a:off x="624072" y="3124200"/>
            <a:ext cx="1079862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/>
              <a:t>El aprendizaje es fundamental para el progreso de la humanidad, para la prosperidad económica, el bienestar social y la realización personal, y para velar por un planeta sostenible</a:t>
            </a:r>
            <a:r>
              <a:rPr lang="es-MX" sz="1400" dirty="0" smtClean="0"/>
              <a:t>.</a:t>
            </a:r>
          </a:p>
          <a:p>
            <a:pPr algn="ctr"/>
            <a:endParaRPr lang="es-MX" sz="1400" dirty="0" smtClean="0"/>
          </a:p>
          <a:p>
            <a:pPr algn="ctr"/>
            <a:r>
              <a:rPr lang="es-MX" sz="1400" dirty="0" smtClean="0"/>
              <a:t>Nosotros creemos que en el futuro el </a:t>
            </a:r>
            <a:r>
              <a:rPr lang="es-MX" sz="1400" dirty="0"/>
              <a:t>aprendizaje </a:t>
            </a:r>
            <a:r>
              <a:rPr lang="es-MX" sz="1400" dirty="0" smtClean="0"/>
              <a:t>tendrá un papel de primordial </a:t>
            </a:r>
            <a:r>
              <a:rPr lang="es-MX" sz="1400" dirty="0"/>
              <a:t>importancia para toda la sociedad globalizada. Por este motivo, debemos rediseñar por completo la forma en que abordamos el aprendizaje: cómo lo pensamos, lo organizamos, lo financiamos y lo implementamos</a:t>
            </a:r>
            <a:r>
              <a:rPr lang="es-MX" sz="1400" dirty="0" smtClean="0"/>
              <a:t>.</a:t>
            </a:r>
          </a:p>
          <a:p>
            <a:pPr algn="ctr"/>
            <a:endParaRPr lang="es-MX" sz="1400" dirty="0" smtClean="0"/>
          </a:p>
          <a:p>
            <a:pPr algn="ctr"/>
            <a:r>
              <a:rPr lang="es-MX" sz="1400" dirty="0"/>
              <a:t>Las nuevas tecnologías aumentan las posibilidades de aprender a lo largo de toda la vida, tienen el potencial para mejorar el acceso e intensifican y amplían el proceso de creación del </a:t>
            </a:r>
            <a:r>
              <a:rPr lang="es-MX" sz="1400" dirty="0" smtClean="0"/>
              <a:t>conocimiento, algunas </a:t>
            </a:r>
            <a:r>
              <a:rPr lang="es-MX" sz="1400" dirty="0"/>
              <a:t>de estas </a:t>
            </a:r>
            <a:r>
              <a:rPr lang="es-MX" sz="1400" dirty="0" smtClean="0"/>
              <a:t>logrando </a:t>
            </a:r>
            <a:r>
              <a:rPr lang="es-MX" sz="1400" dirty="0"/>
              <a:t>aún más: </a:t>
            </a:r>
            <a:r>
              <a:rPr lang="es-MX" sz="1400" dirty="0" smtClean="0"/>
              <a:t>permitiendo </a:t>
            </a:r>
            <a:r>
              <a:rPr lang="es-MX" sz="1400" dirty="0"/>
              <a:t>crear comunidades de estudiantes conectados de todas las edades, independientemente de su situación </a:t>
            </a:r>
            <a:r>
              <a:rPr lang="es-MX" sz="1400" dirty="0" smtClean="0"/>
              <a:t>geográfica.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40574343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1487</TotalTime>
  <Words>902</Words>
  <Application>Microsoft Office PowerPoint</Application>
  <PresentationFormat>Panorámica</PresentationFormat>
  <Paragraphs>73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</vt:lpstr>
      <vt:lpstr>Sociedad de la Información, Sociedad del Conocimiento</vt:lpstr>
      <vt:lpstr>Evolución de la sociedad de la información hacia la sociedad del conocimiento.</vt:lpstr>
      <vt:lpstr>Elementos de la sociedad de la información y de la sociedad del conocimiento </vt:lpstr>
      <vt:lpstr>Tipos de trabajadores del conocimiento</vt:lpstr>
      <vt:lpstr>Competencias requeridas para la sociedad del conocimiento</vt:lpstr>
      <vt:lpstr>Valor del aprendizaje como una competencia fundamental para la sociedad del conocimiento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Sociedad de la Información, Sociedad del Conocimiento</dc:title>
  <dc:creator>Carlos Eduardo Sequera Bastidas</dc:creator>
  <cp:lastModifiedBy>Carlos Eduardo Sequera Bastidas</cp:lastModifiedBy>
  <cp:revision>38</cp:revision>
  <dcterms:created xsi:type="dcterms:W3CDTF">2019-01-01T19:15:06Z</dcterms:created>
  <dcterms:modified xsi:type="dcterms:W3CDTF">2019-01-08T00:01:01Z</dcterms:modified>
</cp:coreProperties>
</file>